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62"/>
  </p:notesMasterIdLst>
  <p:handoutMasterIdLst>
    <p:handoutMasterId r:id="rId63"/>
  </p:handoutMasterIdLst>
  <p:sldIdLst>
    <p:sldId id="941" r:id="rId2"/>
    <p:sldId id="985" r:id="rId3"/>
    <p:sldId id="986" r:id="rId4"/>
    <p:sldId id="987" r:id="rId5"/>
    <p:sldId id="988" r:id="rId6"/>
    <p:sldId id="989" r:id="rId7"/>
    <p:sldId id="990" r:id="rId8"/>
    <p:sldId id="991" r:id="rId9"/>
    <p:sldId id="992" r:id="rId10"/>
    <p:sldId id="993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994" r:id="rId31"/>
    <p:sldId id="995" r:id="rId32"/>
    <p:sldId id="996" r:id="rId33"/>
    <p:sldId id="844" r:id="rId34"/>
    <p:sldId id="982" r:id="rId35"/>
    <p:sldId id="979" r:id="rId36"/>
    <p:sldId id="972" r:id="rId37"/>
    <p:sldId id="973" r:id="rId38"/>
    <p:sldId id="951" r:id="rId39"/>
    <p:sldId id="952" r:id="rId40"/>
    <p:sldId id="974" r:id="rId41"/>
    <p:sldId id="953" r:id="rId42"/>
    <p:sldId id="955" r:id="rId43"/>
    <p:sldId id="956" r:id="rId44"/>
    <p:sldId id="936" r:id="rId45"/>
    <p:sldId id="957" r:id="rId46"/>
    <p:sldId id="958" r:id="rId47"/>
    <p:sldId id="959" r:id="rId48"/>
    <p:sldId id="960" r:id="rId49"/>
    <p:sldId id="962" r:id="rId50"/>
    <p:sldId id="963" r:id="rId51"/>
    <p:sldId id="964" r:id="rId52"/>
    <p:sldId id="965" r:id="rId53"/>
    <p:sldId id="966" r:id="rId54"/>
    <p:sldId id="967" r:id="rId55"/>
    <p:sldId id="968" r:id="rId56"/>
    <p:sldId id="970" r:id="rId57"/>
    <p:sldId id="971" r:id="rId58"/>
    <p:sldId id="984" r:id="rId59"/>
    <p:sldId id="983" r:id="rId60"/>
    <p:sldId id="977" r:id="rId6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94"/>
            <p14:sldId id="995"/>
            <p14:sldId id="996"/>
            <p14:sldId id="844"/>
            <p14:sldId id="982"/>
            <p14:sldId id="979"/>
            <p14:sldId id="972"/>
            <p14:sldId id="973"/>
            <p14:sldId id="951"/>
            <p14:sldId id="952"/>
            <p14:sldId id="974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84"/>
            <p14:sldId id="983"/>
            <p14:sldId id="9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57" d="100"/>
          <a:sy n="57" d="100"/>
        </p:scale>
        <p:origin x="114" y="1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</a:t>
            </a:r>
            <a:r>
              <a:rPr lang="ru-RU" sz="3200" b="1" baseline="0" dirty="0">
                <a:latin typeface="+mj-lt"/>
              </a:rPr>
              <a:t> единица измерения</a:t>
            </a:r>
            <a:endParaRPr lang="ru-RU" sz="3200" b="1" dirty="0">
              <a:latin typeface="+mj-lt"/>
            </a:endParaRPr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9160504518381112"/>
          <c:h val="0.53983551966862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4-0B4A-B9FC-792A3581CD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D4-0B4A-B9FC-792A3581CD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801136"/>
        <c:axId val="-1398806032"/>
      </c:barChart>
      <c:catAx>
        <c:axId val="-13988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6032"/>
        <c:crosses val="autoZero"/>
        <c:auto val="1"/>
        <c:lblAlgn val="ctr"/>
        <c:lblOffset val="100"/>
        <c:noMultiLvlLbl val="0"/>
      </c:catAx>
      <c:valAx>
        <c:axId val="-1398806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1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6608368"/>
        <c:axId val="-1396605104"/>
      </c:barChart>
      <c:catAx>
        <c:axId val="-139660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5104"/>
        <c:crosses val="autoZero"/>
        <c:auto val="1"/>
        <c:lblAlgn val="ctr"/>
        <c:lblOffset val="100"/>
        <c:noMultiLvlLbl val="0"/>
      </c:catAx>
      <c:valAx>
        <c:axId val="-139660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3966083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-1396601296"/>
        <c:axId val="-1396607824"/>
      </c:barChart>
      <c:catAx>
        <c:axId val="-1396601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7824"/>
        <c:crosses val="autoZero"/>
        <c:auto val="1"/>
        <c:lblAlgn val="ctr"/>
        <c:lblOffset val="100"/>
        <c:noMultiLvlLbl val="0"/>
      </c:catAx>
      <c:valAx>
        <c:axId val="-1396607824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1296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2.5415290763115481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699220925056848"/>
          <c:w val="0.654652241768208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-1398798416"/>
        <c:axId val="-1398812560"/>
      </c:barChart>
      <c:catAx>
        <c:axId val="-13987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560"/>
        <c:crosses val="autoZero"/>
        <c:auto val="1"/>
        <c:lblAlgn val="ctr"/>
        <c:lblOffset val="100"/>
        <c:noMultiLvlLbl val="0"/>
      </c:catAx>
      <c:valAx>
        <c:axId val="-139881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798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66286077067591687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-1398803856"/>
        <c:axId val="-1398807120"/>
      </c:barChart>
      <c:catAx>
        <c:axId val="-13988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120"/>
        <c:crosses val="autoZero"/>
        <c:auto val="1"/>
        <c:lblAlgn val="ctr"/>
        <c:lblOffset val="100"/>
        <c:noMultiLvlLbl val="0"/>
      </c:catAx>
      <c:valAx>
        <c:axId val="-1398807120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3856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1.8393418100224428E-2"/>
                  <c:y val="-4.4588487872463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316-9A44-8796-59CD8BC55D1D}"/>
                </c:ext>
              </c:extLst>
            </c:dLbl>
            <c:dLbl>
              <c:idx val="2"/>
              <c:layout>
                <c:manualLayout>
                  <c:x val="-1.8393418100224383E-2"/>
                  <c:y val="-5.217286405752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16-9A44-8796-59CD8BC55D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398809840"/>
        <c:axId val="-1398804944"/>
      </c:lineChart>
      <c:catAx>
        <c:axId val="-139880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4944"/>
        <c:crosses val="autoZero"/>
        <c:auto val="1"/>
        <c:lblAlgn val="ctr"/>
        <c:lblOffset val="100"/>
        <c:noMultiLvlLbl val="0"/>
      </c:catAx>
      <c:valAx>
        <c:axId val="-1398804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98800048"/>
        <c:axId val="-1398812016"/>
      </c:lineChart>
      <c:catAx>
        <c:axId val="-139880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2016"/>
        <c:crosses val="autoZero"/>
        <c:auto val="1"/>
        <c:lblAlgn val="ctr"/>
        <c:lblOffset val="100"/>
        <c:noMultiLvlLbl val="0"/>
      </c:catAx>
      <c:valAx>
        <c:axId val="-1398812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0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398809296"/>
        <c:axId val="-1398800592"/>
      </c:lineChart>
      <c:catAx>
        <c:axId val="-139880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0592"/>
        <c:crosses val="autoZero"/>
        <c:auto val="1"/>
        <c:lblAlgn val="ctr"/>
        <c:lblOffset val="100"/>
        <c:noMultiLvlLbl val="0"/>
      </c:catAx>
      <c:valAx>
        <c:axId val="-1398800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88092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98811472"/>
        <c:axId val="-1398807664"/>
      </c:lineChart>
      <c:catAx>
        <c:axId val="-13988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07664"/>
        <c:crosses val="autoZero"/>
        <c:auto val="1"/>
        <c:lblAlgn val="ctr"/>
        <c:lblOffset val="100"/>
        <c:noMultiLvlLbl val="0"/>
      </c:catAx>
      <c:valAx>
        <c:axId val="-139880766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881147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600187515827537"/>
          <c:y val="0.35027642635625206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диаграммы, единица измерения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48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-1396600752"/>
        <c:axId val="-1396606736"/>
      </c:barChart>
      <c:catAx>
        <c:axId val="-1396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1396606736"/>
        <c:crosses val="autoZero"/>
        <c:auto val="1"/>
        <c:lblAlgn val="ctr"/>
        <c:lblOffset val="100"/>
        <c:noMultiLvlLbl val="0"/>
      </c:catAx>
      <c:valAx>
        <c:axId val="-1396606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966007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13.05.2023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13.05.2023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78" y="905436"/>
            <a:ext cx="21712137" cy="1221412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478" y="2895603"/>
            <a:ext cx="21712137" cy="96012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3600"/>
              </a:spcAft>
              <a:defRPr sz="4800" baseline="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F172A"/>
                </a:solidFill>
                <a:effectLst/>
                <a:latin typeface="var(--font-family--heading)"/>
              </a:rPr>
              <a:t>Что-то у меня тормозит: заглядываем внутрь С++ контейнеров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Шишков, старший разработчик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222821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 vert="horz" lIns="182880" tIns="91440" rIns="182880" bIns="91440" rtlCol="0" anchor="t">
            <a:noAutofit/>
          </a:bodyPr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1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7062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6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6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8804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4580708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98893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8583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1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66122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745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49254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30B6-7392-41CA-9402-EA756E1F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71001-08F1-4779-9EC1-79418F25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91C-35B5-417C-97F5-92758154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ED29F-1A81-4E64-A4B1-BE247403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/>
              <a:t>Программирую на </a:t>
            </a:r>
            <a:r>
              <a:rPr lang="en-US" dirty="0"/>
              <a:t>C++ </a:t>
            </a:r>
            <a:r>
              <a:rPr lang="ru-RU" dirty="0"/>
              <a:t>с 2006 года</a:t>
            </a:r>
          </a:p>
          <a:p>
            <a:pPr lvl="2"/>
            <a:r>
              <a:rPr lang="ru-RU" dirty="0"/>
              <a:t>Участник двух финалов </a:t>
            </a:r>
            <a:r>
              <a:rPr lang="en-US" dirty="0"/>
              <a:t>ACM ICPC</a:t>
            </a:r>
            <a:endParaRPr lang="ru-RU" dirty="0"/>
          </a:p>
          <a:p>
            <a:pPr lvl="2"/>
            <a:r>
              <a:rPr lang="ru-RU" dirty="0"/>
              <a:t>Старший разработчик Яндекса</a:t>
            </a:r>
          </a:p>
          <a:p>
            <a:pPr lvl="2"/>
            <a:r>
              <a:rPr lang="ru-RU" dirty="0"/>
              <a:t>10 лет в Яндексе, почти все в роли разработчика</a:t>
            </a:r>
          </a:p>
          <a:p>
            <a:pPr lvl="2"/>
            <a:r>
              <a:rPr lang="ru-RU" dirty="0"/>
              <a:t>Автор онлайн-курсов по С++ и алгоритмической подготовке</a:t>
            </a:r>
          </a:p>
          <a:p>
            <a:pPr lvl="2"/>
            <a:r>
              <a:rPr lang="ru-RU" dirty="0"/>
              <a:t>Спикер и ведущий IT-конференций</a:t>
            </a:r>
          </a:p>
        </p:txBody>
      </p:sp>
    </p:spTree>
    <p:extLst>
      <p:ext uri="{BB962C8B-B14F-4D97-AF65-F5344CB8AC3E}">
        <p14:creationId xmlns:p14="http://schemas.microsoft.com/office/powerpoint/2010/main" val="113224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28354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91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353208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42287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318374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  <p:cxnSp>
        <p:nvCxnSpPr>
          <p:cNvPr id="4" name="Прямая со стрелкой 3"/>
          <p:cNvCxnSpPr/>
          <p:nvPr/>
        </p:nvCxnSpPr>
        <p:spPr>
          <a:xfrm>
            <a:off x="7109754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855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999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1431606" y="10339200"/>
            <a:ext cx="0" cy="14400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3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61446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64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3" y="905436"/>
            <a:ext cx="12248706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8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272" y="905436"/>
            <a:ext cx="12527380" cy="2801060"/>
          </a:xfrm>
        </p:spPr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31206" y="3117672"/>
          <a:ext cx="11520000" cy="100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5880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8519946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573394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58833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826387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86501626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801009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04095181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5872807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34002745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905" rtl="0" eaLnBrk="1" latinLnBrk="0" hangingPunct="1"/>
                      <a:endParaRPr lang="ru-RU" sz="2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19628392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192072421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1338434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/>
                    </a:p>
                  </a:txBody>
                  <a:tcPr marL="182880" marR="182880" marT="91440" marB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13667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72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5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За какое время работает добавление в конец вектора?</a:t>
                </a:r>
              </a:p>
              <a:p>
                <a:r>
                  <a:rPr lang="ru-RU" dirty="0"/>
                  <a:t>Когда в буфере есть свободное место — 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ru-RU" dirty="0"/>
                  <a:t>Когда свободного места нет — за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за счёт копирования элементов</a:t>
                </a:r>
              </a:p>
              <a:p>
                <a:r>
                  <a:rPr lang="ru-RU" dirty="0"/>
                  <a:t>Сколько будет таких копирований после выполнения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9" t="-10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Так как буфер растёт в два раза, то после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вставок будет совершено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реаллокаций</a:t>
                </a:r>
              </a:p>
              <a:p>
                <a:r>
                  <a:rPr lang="ru-RU" dirty="0"/>
                  <a:t>В результате </a:t>
                </a:r>
                <a:r>
                  <a:rPr lang="ru-RU" dirty="0" err="1"/>
                  <a:t>реаллокации</a:t>
                </a:r>
                <a:r>
                  <a:rPr lang="ru-RU" dirty="0"/>
                  <a:t> с номером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совершается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 копирований</a:t>
                </a:r>
                <a:endParaRPr lang="en-US" dirty="0"/>
              </a:p>
              <a:p>
                <a:r>
                  <a:rPr lang="ru-RU" dirty="0"/>
                  <a:t>Всего копирований получается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1+2+4+…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ru-RU" dirty="0"/>
                  <a:t>Это сумма первых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ru-RU" dirty="0"/>
                  <a:t> членов геометрической прогрессии с первым членом 1 и знаменателем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536172" cy="10820398"/>
              </a:xfrm>
              <a:blipFill>
                <a:blip r:embed="rId2"/>
                <a:stretch>
                  <a:fillRect l="-2917" t="-1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0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конец вектора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Итак, в результате выполнения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в конец вектора будет выполнено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 копирование</a:t>
                </a:r>
              </a:p>
              <a:p>
                <a:r>
                  <a:rPr lang="ru-RU" dirty="0"/>
                  <a:t>То есть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операций вставки работают 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 значит, одна операция вставки в конец вектора работает за </a:t>
                </a:r>
                <a:r>
                  <a:rPr lang="ru-RU" b="1" dirty="0"/>
                  <a:t>амортизированное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272" y="2895603"/>
                <a:ext cx="12213872" cy="9905998"/>
              </a:xfrm>
              <a:blipFill>
                <a:blip r:embed="rId2"/>
                <a:stretch>
                  <a:fillRect l="-2994" t="-1908" r="-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16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8490-7D40-4323-98EA-7C34CEAD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вам слушать мой доклад?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F4A5D-F4A4-4857-953D-18D92AA9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1B5F-529C-4B31-8E06-A9B518F8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C196E7-2A37-4D37-8D4D-10A873F9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узнать границы применимости стандартных контейнеров</a:t>
            </a:r>
          </a:p>
          <a:p>
            <a:r>
              <a:rPr lang="ru-RU" dirty="0"/>
              <a:t>А это им зачем? — Чтобы они могли писать более качественный код и быстрее находить и исправлять баги</a:t>
            </a:r>
          </a:p>
          <a:p>
            <a:r>
              <a:rPr lang="ru-RU" dirty="0"/>
              <a:t>А это им зачем? — Чтобы создавать более качественные продукты и делать это быстрее за счёт экономии времени на отладку</a:t>
            </a:r>
          </a:p>
          <a:p>
            <a:r>
              <a:rPr lang="ru-RU" dirty="0"/>
              <a:t>А это им зачем? — Чтобы получать большее удовлетворение от работы и больше денег</a:t>
            </a:r>
          </a:p>
          <a:p>
            <a:r>
              <a:rPr lang="ru-RU" dirty="0"/>
              <a:t>А это им зачем? — Чтобы быть счастливее</a:t>
            </a:r>
          </a:p>
        </p:txBody>
      </p:sp>
    </p:spTree>
    <p:extLst>
      <p:ext uri="{BB962C8B-B14F-4D97-AF65-F5344CB8AC3E}">
        <p14:creationId xmlns:p14="http://schemas.microsoft.com/office/powerpoint/2010/main" val="187267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6"/>
          <a:stretch/>
        </p:blipFill>
        <p:spPr>
          <a:xfrm>
            <a:off x="1311844" y="666044"/>
            <a:ext cx="18117100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4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E9BB6-9CF8-4DB5-9E6C-E5BF66062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6DA51-3A39-4665-9D21-8E3E66026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en-US" dirty="0" err="1"/>
              <a:t>unordered_set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36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3342A-1BA6-4CEC-8276-D014C806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7DD-7B9A-41F3-9D3C-637AAE9B7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AF522-13EB-4135-BB5D-9BB12A65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Асимптотики времени работы операций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FE6F6-0554-4B37-BB8A-F120CFBE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unordered_set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</a:p>
          <a:p>
            <a:pPr lvl="2"/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marL="4037" lvl="2" indent="0">
              <a:buNone/>
            </a:pP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0D721-8774-499C-BD99-CC82F04EB7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191206" y="3429849"/>
            <a:ext cx="10621169" cy="8819301"/>
          </a:xfrm>
        </p:spPr>
        <p:txBody>
          <a:bodyPr/>
          <a:lstStyle/>
          <a:p>
            <a:pPr lvl="1"/>
            <a:r>
              <a:rPr lang="en-US" dirty="0"/>
              <a:t>cppreference.com: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— </a:t>
            </a:r>
            <a:r>
              <a:rPr lang="ru-RU" altLang="ru-RU" dirty="0" err="1"/>
              <a:t>Average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ru-RU" altLang="ru-RU" dirty="0"/>
              <a:t>: O(1), </a:t>
            </a:r>
            <a:r>
              <a:rPr lang="ru-RU" altLang="ru-RU" dirty="0" err="1"/>
              <a:t>worst</a:t>
            </a:r>
            <a:r>
              <a:rPr lang="ru-RU" altLang="ru-RU" dirty="0"/>
              <a:t> </a:t>
            </a:r>
            <a:r>
              <a:rPr lang="ru-RU" altLang="ru-RU" dirty="0" err="1"/>
              <a:t>case</a:t>
            </a:r>
            <a:r>
              <a:rPr lang="en-US" altLang="ru-RU" dirty="0"/>
              <a:t>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endParaRPr lang="en-US" altLang="ru-RU" dirty="0"/>
          </a:p>
          <a:p>
            <a:pPr lvl="2"/>
            <a:endParaRPr lang="ru-RU" altLang="ru-RU" dirty="0"/>
          </a:p>
          <a:p>
            <a:pPr lvl="2"/>
            <a:r>
              <a:rPr lang="ru-RU" altLang="ru-RU" dirty="0"/>
              <a:t>поиск по значению — </a:t>
            </a:r>
            <a:r>
              <a:rPr lang="en-US" dirty="0"/>
              <a:t>Constant on average,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  <a:r>
              <a:rPr lang="en-US" dirty="0"/>
              <a:t>.</a:t>
            </a:r>
            <a:endParaRPr lang="ru-RU" dirty="0"/>
          </a:p>
          <a:p>
            <a:pPr lvl="2"/>
            <a:endParaRPr lang="en-US" altLang="ru-RU" dirty="0"/>
          </a:p>
          <a:p>
            <a:pPr lvl="2"/>
            <a:r>
              <a:rPr lang="ru-RU" altLang="ru-RU" dirty="0"/>
              <a:t>удаление — </a:t>
            </a:r>
            <a:r>
              <a:rPr lang="en-US" altLang="ru-RU" dirty="0"/>
              <a:t>Average case: O</a:t>
            </a:r>
            <a:r>
              <a:rPr lang="ru-RU" altLang="ru-RU" dirty="0"/>
              <a:t>(1)</a:t>
            </a:r>
            <a:r>
              <a:rPr lang="en-US" altLang="ru-RU" dirty="0"/>
              <a:t>, worst case: </a:t>
            </a:r>
            <a:r>
              <a:rPr lang="ru-RU" altLang="ru-RU" dirty="0"/>
              <a:t>O(</a:t>
            </a:r>
            <a:r>
              <a:rPr lang="ru-RU" altLang="ru-RU" dirty="0" err="1"/>
              <a:t>size</a:t>
            </a:r>
            <a:r>
              <a:rPr lang="ru-RU" altLang="ru-RU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94872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8800" dirty="0"/>
              <a:t>Устройство </a:t>
            </a:r>
            <a:r>
              <a:rPr lang="en-US" sz="8800" dirty="0" err="1"/>
              <a:t>unordered_set</a:t>
            </a:r>
            <a:endParaRPr lang="en-US" sz="8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378FC-8DE8-489D-8F77-31BF1ECE323F}"/>
              </a:ext>
            </a:extLst>
          </p:cNvPr>
          <p:cNvGrpSpPr/>
          <p:nvPr/>
        </p:nvGrpSpPr>
        <p:grpSpPr>
          <a:xfrm>
            <a:off x="3768785" y="2388318"/>
            <a:ext cx="16870441" cy="10780541"/>
            <a:chOff x="3768785" y="2388318"/>
            <a:chExt cx="16870441" cy="107805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65036" y="2388318"/>
              <a:ext cx="1575074" cy="1575074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311A-3A7E-4ACD-A802-9F486A63AFE3}"/>
                </a:ext>
              </a:extLst>
            </p:cNvPr>
            <p:cNvGrpSpPr/>
            <p:nvPr/>
          </p:nvGrpSpPr>
          <p:grpSpPr>
            <a:xfrm>
              <a:off x="3768785" y="2550568"/>
              <a:ext cx="16870441" cy="10618291"/>
              <a:chOff x="3768785" y="2550568"/>
              <a:chExt cx="16870441" cy="106182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4073793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5911907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7612491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11318" y="9314538"/>
                <a:ext cx="1575074" cy="157507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1168" y="10929369"/>
                <a:ext cx="1575074" cy="157507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768785" y="2550568"/>
                <a:ext cx="1556951" cy="1061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203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227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mr-IN" sz="5700" b="1" dirty="0">
                    <a:solidFill>
                      <a:sysClr val="windowText" lastClr="000000"/>
                    </a:solidFill>
                    <a:latin typeface="+mj-lt"/>
                  </a:rPr>
                  <a:t>…</a:t>
                </a:r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  <a:p>
                <a:pPr algn="r"/>
                <a:r>
                  <a:rPr lang="en-US" sz="5700" b="1" dirty="0">
                    <a:solidFill>
                      <a:sysClr val="windowText" lastClr="000000"/>
                    </a:solidFill>
                    <a:latin typeface="+mj-lt"/>
                  </a:rPr>
                  <a:t>463</a:t>
                </a:r>
              </a:p>
              <a:p>
                <a:pPr algn="r"/>
                <a:endParaRPr lang="en-US" sz="5700" b="1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289" y="7961451"/>
                <a:ext cx="4154942" cy="8771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886" y="7967012"/>
                <a:ext cx="4128604" cy="8715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1145" y="7943526"/>
                <a:ext cx="4148081" cy="87570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8265" y="4443191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8264" y="11234012"/>
                <a:ext cx="4158989" cy="87800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6392" y="6198628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2838087"/>
                <a:ext cx="833711" cy="8337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6242" y="9613178"/>
                <a:ext cx="833711" cy="833711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>
                <a:stCxn id="14" idx="3"/>
                <a:endCxn id="15" idx="1"/>
              </p:cNvCxnSpPr>
              <p:nvPr/>
            </p:nvCxnSpPr>
            <p:spPr>
              <a:xfrm>
                <a:off x="10875231" y="8400029"/>
                <a:ext cx="743655" cy="27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16" idx="1"/>
              </p:cNvCxnSpPr>
              <p:nvPr/>
            </p:nvCxnSpPr>
            <p:spPr>
              <a:xfrm>
                <a:off x="15747490" y="8381379"/>
                <a:ext cx="7436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874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CCA0FE4E-482F-B64A-9583-2D4737BD5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8308288" cy="5493808"/>
          </a:xfrm>
        </p:spPr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8" name="Подзаголовок 10">
            <a:extLst>
              <a:ext uri="{FF2B5EF4-FFF2-40B4-BE49-F238E27FC236}">
                <a16:creationId xmlns:a16="http://schemas.microsoft.com/office/drawing/2014/main" id="{CA47466D-8929-4443-B99F-F09952ADE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001" y="10061096"/>
            <a:ext cx="18308288" cy="1818167"/>
          </a:xfrm>
        </p:spPr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81811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Название раздела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5DCD7E-5830-084F-BE03-590221F78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0F701-D63D-074C-ACB2-A36FE6D6AB6C}"/>
              </a:ext>
            </a:extLst>
          </p:cNvPr>
          <p:cNvGrpSpPr/>
          <p:nvPr/>
        </p:nvGrpSpPr>
        <p:grpSpPr>
          <a:xfrm>
            <a:off x="16221074" y="4192588"/>
            <a:ext cx="6591301" cy="6589712"/>
            <a:chOff x="14817319" y="4028156"/>
            <a:chExt cx="6591301" cy="6589712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0A26060-0BB5-DC4D-8F8E-2AA2B10357DE}"/>
                </a:ext>
              </a:extLst>
            </p:cNvPr>
            <p:cNvSpPr/>
            <p:nvPr/>
          </p:nvSpPr>
          <p:spPr>
            <a:xfrm>
              <a:off x="14817319" y="4028156"/>
              <a:ext cx="6591301" cy="658971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4D640-F4F1-2F46-8D25-66C94979F53A}"/>
                </a:ext>
              </a:extLst>
            </p:cNvPr>
            <p:cNvSpPr txBox="1"/>
            <p:nvPr/>
          </p:nvSpPr>
          <p:spPr>
            <a:xfrm>
              <a:off x="15206886" y="4423696"/>
              <a:ext cx="5859463" cy="12926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ru-RU" sz="2800" b="1" dirty="0">
                  <a:solidFill>
                    <a:schemeClr val="bg1"/>
                  </a:solidFill>
                </a:rPr>
                <a:t>Этот и другие слайды</a:t>
              </a:r>
              <a:r>
                <a:rPr lang="en-US" sz="2800" b="1" dirty="0">
                  <a:solidFill>
                    <a:schemeClr val="bg1"/>
                  </a:solidFill>
                </a:rPr>
                <a:t>-</a:t>
              </a:r>
              <a:r>
                <a:rPr lang="ru-RU" sz="2800" b="1" dirty="0">
                  <a:solidFill>
                    <a:schemeClr val="bg1"/>
                  </a:solidFill>
                </a:rPr>
                <a:t>разделители с белым фоном оптимизированы для печати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Текст 2">
            <a:extLst>
              <a:ext uri="{FF2B5EF4-FFF2-40B4-BE49-F238E27FC236}">
                <a16:creationId xmlns:a16="http://schemas.microsoft.com/office/drawing/2014/main" id="{5748E550-B5DF-4C48-A657-3F0A19553556}"/>
              </a:ext>
            </a:extLst>
          </p:cNvPr>
          <p:cNvSpPr txBox="1">
            <a:spLocks/>
          </p:cNvSpPr>
          <p:nvPr/>
        </p:nvSpPr>
        <p:spPr>
          <a:xfrm>
            <a:off x="16610641" y="6080654"/>
            <a:ext cx="5952797" cy="1554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Если презентация не будет печататься,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нужен яркий контрастный фон,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то можно выбрать такие же разделители, но с фоном в окне </a:t>
            </a:r>
            <a:r>
              <a:rPr lang="ru-RU" sz="2400" b="1" dirty="0">
                <a:solidFill>
                  <a:schemeClr val="bg1"/>
                </a:solidFill>
              </a:rPr>
              <a:t>Создать слайд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28B52-6B44-E342-AFC5-9D4DA185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041"/>
          <a:stretch/>
        </p:blipFill>
        <p:spPr>
          <a:xfrm>
            <a:off x="16596869" y="7857264"/>
            <a:ext cx="5847755" cy="21827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97743E-8BBE-9C4D-998C-667C4FDD5157}"/>
              </a:ext>
            </a:extLst>
          </p:cNvPr>
          <p:cNvSpPr/>
          <p:nvPr/>
        </p:nvSpPr>
        <p:spPr>
          <a:xfrm>
            <a:off x="16526656" y="8858927"/>
            <a:ext cx="1236688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809204-4E8D-3F4E-B04B-D968FA60F582}"/>
              </a:ext>
            </a:extLst>
          </p:cNvPr>
          <p:cNvSpPr/>
          <p:nvPr/>
        </p:nvSpPr>
        <p:spPr>
          <a:xfrm>
            <a:off x="18922205" y="8858927"/>
            <a:ext cx="1163859" cy="964650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A5E066-358C-ED48-843C-2C29EDE57AE2}"/>
              </a:ext>
            </a:extLst>
          </p:cNvPr>
          <p:cNvSpPr/>
          <p:nvPr/>
        </p:nvSpPr>
        <p:spPr>
          <a:xfrm>
            <a:off x="13655675" y="2386578"/>
            <a:ext cx="9156700" cy="986257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D042CD-7136-8B40-9570-513373B3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1C8EB6F4-43CB-E047-A3FA-13BD540A6135}"/>
              </a:ext>
            </a:extLst>
          </p:cNvPr>
          <p:cNvSpPr txBox="1">
            <a:spLocks/>
          </p:cNvSpPr>
          <p:nvPr/>
        </p:nvSpPr>
        <p:spPr>
          <a:xfrm>
            <a:off x="14044803" y="3848658"/>
            <a:ext cx="8424863" cy="3627761"/>
          </a:xfrm>
          <a:prstGeom prst="rect">
            <a:avLst/>
          </a:prstGeom>
        </p:spPr>
        <p:txBody>
          <a:bodyPr l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Выдели текст, зайди на вкладку </a:t>
            </a:r>
            <a:r>
              <a:rPr lang="ru-RU" sz="2400" b="1" dirty="0">
                <a:solidFill>
                  <a:schemeClr val="bg1"/>
                </a:solidFill>
              </a:rPr>
              <a:t>Главная</a:t>
            </a:r>
            <a:r>
              <a:rPr lang="ru-RU" sz="2400" dirty="0">
                <a:solidFill>
                  <a:schemeClr val="bg1"/>
                </a:solidFill>
              </a:rPr>
              <a:t> и нажми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Больший отступ: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+mj-lt"/>
              </a:rPr>
              <a:t>О</a:t>
            </a:r>
            <a:r>
              <a:rPr lang="ru-RU" sz="2400" b="1" dirty="0">
                <a:solidFill>
                  <a:schemeClr val="bg1"/>
                </a:solidFill>
              </a:rPr>
              <a:t>дин раз</a:t>
            </a:r>
            <a:r>
              <a:rPr lang="ru-RU" sz="2400" dirty="0">
                <a:solidFill>
                  <a:schemeClr val="bg1"/>
                </a:solidFill>
              </a:rPr>
              <a:t>, чтобы выделить </a:t>
            </a:r>
            <a:r>
              <a:rPr lang="ru-RU" sz="2400" b="1" dirty="0">
                <a:solidFill>
                  <a:schemeClr val="bg1"/>
                </a:solidFill>
              </a:rPr>
              <a:t>ключевую мысль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Важно: ч</a:t>
            </a:r>
            <a:r>
              <a:rPr lang="ru-RU" sz="2400" dirty="0">
                <a:solidFill>
                  <a:schemeClr val="bg1"/>
                </a:solidFill>
              </a:rPr>
              <a:t>тобы жёлтая линия не разрывалась,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поставь курсор в конце строки и нажми </a:t>
            </a:r>
            <a:r>
              <a:rPr lang="en-US" sz="2400" b="1" dirty="0">
                <a:solidFill>
                  <a:schemeClr val="bg1"/>
                </a:solidFill>
              </a:rPr>
              <a:t>Enter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b="1" dirty="0">
              <a:solidFill>
                <a:schemeClr val="bg1"/>
              </a:solidFill>
            </a:endParaRP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Два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маркированный список </a:t>
            </a:r>
            <a:r>
              <a:rPr lang="ru-RU" sz="2400" dirty="0">
                <a:solidFill>
                  <a:schemeClr val="bg1"/>
                </a:solidFill>
              </a:rPr>
              <a:t>в виде стрелочки </a:t>
            </a:r>
          </a:p>
          <a:p>
            <a:pPr marL="720000" indent="-720000">
              <a:spcBef>
                <a:spcPts val="0"/>
              </a:spcBef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</a:rPr>
              <a:t>Три раза</a:t>
            </a:r>
            <a:r>
              <a:rPr lang="ru-RU" sz="2400" dirty="0">
                <a:solidFill>
                  <a:schemeClr val="bg1"/>
                </a:solidFill>
              </a:rPr>
              <a:t>, чтобы создать </a:t>
            </a:r>
            <a:r>
              <a:rPr lang="ru-RU" sz="2400" b="1" dirty="0">
                <a:solidFill>
                  <a:schemeClr val="bg1"/>
                </a:solidFill>
              </a:rPr>
              <a:t>нумерованный список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21835DD-FEF3-EC46-9E99-6DE5656A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7797" y="8226403"/>
            <a:ext cx="8424863" cy="1092996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05E9350-5299-AF41-BF97-C75A84865487}"/>
              </a:ext>
            </a:extLst>
          </p:cNvPr>
          <p:cNvSpPr/>
          <p:nvPr/>
        </p:nvSpPr>
        <p:spPr>
          <a:xfrm>
            <a:off x="21109608" y="835714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D97ED3D-ED60-E04E-B611-326D975C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9"/>
          <a:stretch/>
        </p:blipFill>
        <p:spPr>
          <a:xfrm>
            <a:off x="14021943" y="10780869"/>
            <a:ext cx="8424863" cy="1092996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71EE26D-D321-0644-BAFE-7850180E2AD8}"/>
              </a:ext>
            </a:extLst>
          </p:cNvPr>
          <p:cNvSpPr/>
          <p:nvPr/>
        </p:nvSpPr>
        <p:spPr>
          <a:xfrm>
            <a:off x="20707956" y="10917460"/>
            <a:ext cx="447372" cy="447372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D61B90A-C351-5446-BB65-B6C374E22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0F3073-DEC5-DE49-A87B-177945C0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6597FA-80DC-3C40-BB00-C7083D3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5931D4-ADF4-674A-B72E-31EAA1593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graphicFrame>
        <p:nvGraphicFramePr>
          <p:cNvPr id="9" name="Объект 12">
            <a:extLst>
              <a:ext uri="{FF2B5EF4-FFF2-40B4-BE49-F238E27FC236}">
                <a16:creationId xmlns:a16="http://schemas.microsoft.com/office/drawing/2014/main" id="{A273FE72-165A-C549-9829-3E459867E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7774"/>
              </p:ext>
            </p:extLst>
          </p:nvPr>
        </p:nvGraphicFramePr>
        <p:xfrm>
          <a:off x="8913813" y="3430588"/>
          <a:ext cx="13898562" cy="88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206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38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399064"/>
              </p:ext>
            </p:extLst>
          </p:nvPr>
        </p:nvGraphicFramePr>
        <p:xfrm>
          <a:off x="1587500" y="3282462"/>
          <a:ext cx="13173075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646892-A801-5644-9399-49421F405D72}"/>
              </a:ext>
            </a:extLst>
          </p:cNvPr>
          <p:cNvSpPr/>
          <p:nvPr/>
        </p:nvSpPr>
        <p:spPr>
          <a:xfrm>
            <a:off x="16221075" y="2735263"/>
            <a:ext cx="6591299" cy="98858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id="{B6D175C1-DBEF-8249-A482-A3C25A903553}"/>
              </a:ext>
            </a:extLst>
          </p:cNvPr>
          <p:cNvSpPr txBox="1">
            <a:spLocks/>
          </p:cNvSpPr>
          <p:nvPr/>
        </p:nvSpPr>
        <p:spPr>
          <a:xfrm>
            <a:off x="16612235" y="3061031"/>
            <a:ext cx="5486400" cy="10345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таблиц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5918BD8-0C90-5E4E-870E-3F9C895EF2F1}"/>
              </a:ext>
            </a:extLst>
          </p:cNvPr>
          <p:cNvSpPr txBox="1">
            <a:spLocks/>
          </p:cNvSpPr>
          <p:nvPr/>
        </p:nvSpPr>
        <p:spPr>
          <a:xfrm>
            <a:off x="16612235" y="4262547"/>
            <a:ext cx="5847431" cy="804505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chemeClr val="bg1"/>
                </a:solidFill>
              </a:rPr>
              <a:t>Шапка</a:t>
            </a:r>
            <a:r>
              <a:rPr lang="ru-RU" sz="2400" dirty="0">
                <a:solidFill>
                  <a:schemeClr val="bg1"/>
                </a:solidFill>
              </a:rPr>
              <a:t> таблицы должна быть визуально отделена от основной части.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Указывайте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 вашей таблице присутствуют числовые значения. Если единицы измерения одинаковы для всех чисел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столбце, вынесите их в шапку.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единицы измерения: целые, десятичные и т. д.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столбцах с числовыми значениями принято выравнивать текст по правому краю, для удобства сравнения чисел между собой. Простой текст выравнивается по левому краю. 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перегружайте информацией таблицу, сохраняйте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46894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DDDBE0-27C9-2443-9F45-2F1EDB6DF705}"/>
              </a:ext>
            </a:extLst>
          </p:cNvPr>
          <p:cNvSpPr/>
          <p:nvPr/>
        </p:nvSpPr>
        <p:spPr>
          <a:xfrm>
            <a:off x="16221075" y="3114756"/>
            <a:ext cx="6591299" cy="876450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69F2EA34-4DBC-9B44-94BF-5A49D2B43AA3}"/>
              </a:ext>
            </a:extLst>
          </p:cNvPr>
          <p:cNvSpPr txBox="1">
            <a:spLocks/>
          </p:cNvSpPr>
          <p:nvPr/>
        </p:nvSpPr>
        <p:spPr>
          <a:xfrm>
            <a:off x="16611461" y="3411863"/>
            <a:ext cx="5869275" cy="736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94C12843-F4D8-8F4D-85F9-649D5B94B4BA}"/>
              </a:ext>
            </a:extLst>
          </p:cNvPr>
          <p:cNvSpPr txBox="1">
            <a:spLocks/>
          </p:cNvSpPr>
          <p:nvPr/>
        </p:nvSpPr>
        <p:spPr>
          <a:xfrm>
            <a:off x="16610641" y="4267021"/>
            <a:ext cx="5859462" cy="2370609"/>
          </a:xfrm>
          <a:prstGeom prst="rect">
            <a:avLst/>
          </a:prstGeom>
        </p:spPr>
        <p:txBody>
          <a:bodyPr lIns="0" tIns="0" r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Помимо выделения текста при помощи начертания (жирный, курсив) и цвета, используйте заливку строк и столбцов.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Внимание! </a:t>
            </a:r>
            <a:r>
              <a:rPr lang="ru-RU" sz="2400" dirty="0">
                <a:solidFill>
                  <a:schemeClr val="bg1"/>
                </a:solidFill>
              </a:rPr>
              <a:t>Используйте только фирменную палитру Яндекса.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A5E2B5-4258-5844-A278-27F4D7C6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6766359"/>
            <a:ext cx="5130800" cy="457611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DC521E-67AB-A646-B4CF-BA8015E7B95A}"/>
              </a:ext>
            </a:extLst>
          </p:cNvPr>
          <p:cNvSpPr/>
          <p:nvPr/>
        </p:nvSpPr>
        <p:spPr>
          <a:xfrm>
            <a:off x="16706259" y="7383048"/>
            <a:ext cx="4336974" cy="5524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59B-48F4-46D0-B7A3-1F8623BE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Дефолты в </a:t>
            </a:r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F0765-B79F-4D01-8401-1298F9840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C067-45D5-47C5-9DC9-45D3817E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DF63-120C-4BB2-8543-8643BDCD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vector — </a:t>
            </a:r>
            <a:r>
              <a:rPr lang="ru-RU" dirty="0"/>
              <a:t>для хранения последовательности элементов</a:t>
            </a:r>
          </a:p>
          <a:p>
            <a:pPr lvl="2"/>
            <a:r>
              <a:rPr lang="en-US" dirty="0" err="1"/>
              <a:t>unordered_map</a:t>
            </a:r>
            <a:r>
              <a:rPr lang="en-US" dirty="0"/>
              <a:t> — </a:t>
            </a:r>
            <a:r>
              <a:rPr lang="ru-RU" dirty="0"/>
              <a:t>для словаря</a:t>
            </a:r>
            <a:r>
              <a:rPr lang="en-US" dirty="0"/>
              <a:t>  </a:t>
            </a:r>
            <a:endParaRPr lang="ru-RU" dirty="0"/>
          </a:p>
          <a:p>
            <a:pPr lvl="2"/>
            <a:endParaRPr lang="ru-RU" dirty="0"/>
          </a:p>
          <a:p>
            <a:r>
              <a:rPr lang="ru-RU" dirty="0"/>
              <a:t>Эти контейнеры используются, потому что они являются наиболее эффективными для своего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276097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2A5DB3F-0C0E-9145-925C-C1A2BD71263A}"/>
              </a:ext>
            </a:extLst>
          </p:cNvPr>
          <p:cNvSpPr/>
          <p:nvPr/>
        </p:nvSpPr>
        <p:spPr>
          <a:xfrm>
            <a:off x="10125452" y="7473243"/>
            <a:ext cx="1031599" cy="10338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64466"/>
              </p:ext>
            </p:extLst>
          </p:nvPr>
        </p:nvGraphicFramePr>
        <p:xfrm>
          <a:off x="1587500" y="3282462"/>
          <a:ext cx="13173074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1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50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26D5299-2841-B049-81EC-0C1B12E2751B}"/>
              </a:ext>
            </a:extLst>
          </p:cNvPr>
          <p:cNvSpPr/>
          <p:nvPr/>
        </p:nvSpPr>
        <p:spPr>
          <a:xfrm>
            <a:off x="16221075" y="3103563"/>
            <a:ext cx="6591299" cy="3659187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A1D9697-8225-F840-BEBD-37EC3532F65C}"/>
              </a:ext>
            </a:extLst>
          </p:cNvPr>
          <p:cNvSpPr txBox="1">
            <a:spLocks/>
          </p:cNvSpPr>
          <p:nvPr/>
        </p:nvSpPr>
        <p:spPr>
          <a:xfrm>
            <a:off x="16609043" y="3413460"/>
            <a:ext cx="5246127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Выделение цветом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180A918D-3278-3943-B742-BB542729EF3E}"/>
              </a:ext>
            </a:extLst>
          </p:cNvPr>
          <p:cNvSpPr txBox="1">
            <a:spLocks/>
          </p:cNvSpPr>
          <p:nvPr/>
        </p:nvSpPr>
        <p:spPr>
          <a:xfrm>
            <a:off x="16605618" y="4264560"/>
            <a:ext cx="5859463" cy="2570162"/>
          </a:xfrm>
          <a:prstGeom prst="rect">
            <a:avLst/>
          </a:prstGeom>
        </p:spPr>
        <p:txBody>
          <a:bodyPr lIns="0" tIns="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Чтобы подсветить число нестандартным путём, создайте фигуру (например, круг), покрасьте её в один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из фирменных цветов и поместите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задний план, предварительно разместив фигуру в нужном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  <a:solidFill>
            <a:schemeClr val="bg2"/>
          </a:solidFill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  <a:grpFill/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grpFill/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C2A6A9-03F0-C24A-8D78-CD3615FC6AE5}"/>
              </a:ext>
            </a:extLst>
          </p:cNvPr>
          <p:cNvSpPr/>
          <p:nvPr/>
        </p:nvSpPr>
        <p:spPr>
          <a:xfrm>
            <a:off x="16589375" y="3103562"/>
            <a:ext cx="6223000" cy="5842001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2024A8-F76F-CF48-B5FF-5669C5D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18" y="3145116"/>
            <a:ext cx="13869194" cy="8475619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73869" y="4640263"/>
            <a:ext cx="5463539" cy="4328160"/>
          </a:xfrm>
        </p:spPr>
        <p:txBody>
          <a:bodyPr/>
          <a:lstStyle/>
          <a:p>
            <a:pPr lvl="3"/>
            <a:r>
              <a:rPr lang="ru-RU" sz="2400" dirty="0">
                <a:solidFill>
                  <a:schemeClr val="bg1"/>
                </a:solidFill>
              </a:rPr>
              <a:t>Перейдите на слайд с меткой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Стиль для сохранения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Выделите диаграмму, нажмите на неё правой кнопкой мыши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в появившемся меню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выберите команду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  <a:latin typeface="+mj-lt"/>
              </a:rPr>
              <a:t>Сохранить как шаблон</a:t>
            </a:r>
          </a:p>
          <a:p>
            <a:pPr lvl="3"/>
            <a:r>
              <a:rPr lang="ru-RU" sz="2400" dirty="0">
                <a:solidFill>
                  <a:schemeClr val="bg1"/>
                </a:solidFill>
              </a:rPr>
              <a:t>Задайте имя и сохраните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диаграмму в папку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умолчанию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63585B67-53C2-6D4F-9341-EAF21F50A73E}"/>
              </a:ext>
            </a:extLst>
          </p:cNvPr>
          <p:cNvSpPr txBox="1">
            <a:spLocks/>
          </p:cNvSpPr>
          <p:nvPr/>
        </p:nvSpPr>
        <p:spPr>
          <a:xfrm>
            <a:off x="16973869" y="3413460"/>
            <a:ext cx="5634701" cy="7092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Сохранение стиля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40932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80830E-F16E-9945-8928-AD0E0B566F7B}"/>
              </a:ext>
            </a:extLst>
          </p:cNvPr>
          <p:cNvSpPr txBox="1"/>
          <p:nvPr/>
        </p:nvSpPr>
        <p:spPr>
          <a:xfrm>
            <a:off x="-2070847" y="67504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81CC13E-122E-694E-A60D-3036CE5DF166}"/>
              </a:ext>
            </a:extLst>
          </p:cNvPr>
          <p:cNvSpPr/>
          <p:nvPr/>
        </p:nvSpPr>
        <p:spPr>
          <a:xfrm>
            <a:off x="16589375" y="3455989"/>
            <a:ext cx="6222999" cy="842327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B806165C-2EA2-184B-A09B-20B7839E3106}"/>
              </a:ext>
            </a:extLst>
          </p:cNvPr>
          <p:cNvSpPr txBox="1">
            <a:spLocks/>
          </p:cNvSpPr>
          <p:nvPr/>
        </p:nvSpPr>
        <p:spPr>
          <a:xfrm>
            <a:off x="16956088" y="3797237"/>
            <a:ext cx="5276291" cy="899449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Правила оформления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39B012D1-E2CF-DA4D-BA9A-EFC02A30B08D}"/>
              </a:ext>
            </a:extLst>
          </p:cNvPr>
          <p:cNvSpPr txBox="1">
            <a:spLocks/>
          </p:cNvSpPr>
          <p:nvPr/>
        </p:nvSpPr>
        <p:spPr>
          <a:xfrm>
            <a:off x="16966722" y="4997784"/>
            <a:ext cx="5492750" cy="6211607"/>
          </a:xfrm>
          <a:prstGeom prst="rect">
            <a:avLst/>
          </a:prstGeom>
        </p:spPr>
        <p:txBody>
          <a:bodyPr lIns="0" tIns="0" rIns="0" bIns="36000" anchor="t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Указывая название диаграммы,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не забудьте указать используемые </a:t>
            </a:r>
            <a:r>
              <a:rPr lang="ru-RU" sz="2400" b="1" dirty="0">
                <a:solidFill>
                  <a:schemeClr val="bg1"/>
                </a:solidFill>
              </a:rPr>
              <a:t>единицы измерения </a:t>
            </a:r>
            <a:r>
              <a:rPr lang="ru-RU" sz="2400" dirty="0">
                <a:solidFill>
                  <a:schemeClr val="bg1"/>
                </a:solidFill>
              </a:rPr>
              <a:t>(шт., руб. и т.д.)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Если вы указываете </a:t>
            </a:r>
            <a:r>
              <a:rPr lang="ru-RU" sz="2400" b="1" dirty="0">
                <a:solidFill>
                  <a:schemeClr val="bg1"/>
                </a:solidFill>
              </a:rPr>
              <a:t>числовые значения</a:t>
            </a:r>
            <a:r>
              <a:rPr lang="ru-RU" sz="2400" dirty="0">
                <a:solidFill>
                  <a:schemeClr val="bg1"/>
                </a:solidFill>
              </a:rPr>
              <a:t>, сохраняйте единый формат числа в рамках одной диаграммы: целые, десятичные, двоичные.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График недопустимо перегружать информацией, необходимо сохранять хорошую </a:t>
            </a:r>
            <a:r>
              <a:rPr lang="ru-RU" sz="2400" b="1" dirty="0">
                <a:solidFill>
                  <a:schemeClr val="bg1"/>
                </a:solidFill>
              </a:rPr>
              <a:t>читабельность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Расположите </a:t>
            </a:r>
            <a:r>
              <a:rPr lang="ru-RU" sz="2400" b="1" dirty="0">
                <a:solidFill>
                  <a:schemeClr val="bg1"/>
                </a:solidFill>
              </a:rPr>
              <a:t>легенду</a:t>
            </a:r>
            <a:r>
              <a:rPr lang="ru-RU" sz="2400" dirty="0">
                <a:solidFill>
                  <a:schemeClr val="bg1"/>
                </a:solidFill>
              </a:rPr>
              <a:t> под диаграммой в случае, если у вас 3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более рядов, в правом верхнем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углу — если рядов 3 и менее. </a:t>
            </a:r>
          </a:p>
        </p:txBody>
      </p: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13947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13071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94019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030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1689F-B90C-4136-B914-A29F136E6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5C948-B0CA-4B0B-A460-46B05467B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2830-C735-4A02-950B-CBF6B586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«Наиболее эффективными» — это как?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D3C70-10CF-41B2-AA5F-9CCC1BC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vector</a:t>
            </a:r>
            <a:endParaRPr lang="ru-RU" dirty="0"/>
          </a:p>
          <a:p>
            <a:pPr marL="36" lvl="1" indent="0">
              <a:buNone/>
            </a:pPr>
            <a:endParaRPr lang="en-US" dirty="0"/>
          </a:p>
          <a:p>
            <a:pPr lvl="2"/>
            <a:r>
              <a:rPr lang="en-US" dirty="0" err="1"/>
              <a:t>push_back</a:t>
            </a:r>
            <a:r>
              <a:rPr lang="en-US" dirty="0"/>
              <a:t> — O(1)</a:t>
            </a:r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O(N), cache friendly</a:t>
            </a:r>
            <a:endParaRPr lang="ru-RU" dirty="0"/>
          </a:p>
          <a:p>
            <a:pPr lvl="2"/>
            <a:r>
              <a:rPr lang="ru-RU" dirty="0"/>
              <a:t>Обращение по индексу — </a:t>
            </a:r>
            <a:r>
              <a:rPr lang="en-US" dirty="0"/>
              <a:t>O(1)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1AC1-997A-45E9-88B6-A62DD3B17A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 err="1"/>
              <a:t>unordered_map</a:t>
            </a:r>
            <a:endParaRPr lang="ru-RU" dirty="0"/>
          </a:p>
          <a:p>
            <a:pPr lvl="1"/>
            <a:endParaRPr lang="en-US" dirty="0"/>
          </a:p>
          <a:p>
            <a:pPr lvl="2"/>
            <a:r>
              <a:rPr lang="ru-RU" dirty="0"/>
              <a:t>вставка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поиск по значению </a:t>
            </a:r>
            <a:r>
              <a:rPr lang="en-US" dirty="0"/>
              <a:t>— O(1)</a:t>
            </a:r>
          </a:p>
          <a:p>
            <a:pPr lvl="2"/>
            <a:r>
              <a:rPr lang="ru-RU" dirty="0"/>
              <a:t>удаление </a:t>
            </a:r>
            <a:r>
              <a:rPr lang="en-US" dirty="0"/>
              <a:t>— O(1)</a:t>
            </a:r>
            <a:endParaRPr lang="ru-RU" dirty="0"/>
          </a:p>
          <a:p>
            <a:pPr lvl="2"/>
            <a:r>
              <a:rPr lang="ru-RU" dirty="0"/>
              <a:t>Итерация — </a:t>
            </a:r>
            <a:r>
              <a:rPr lang="en-US" dirty="0"/>
              <a:t>O(N) </a:t>
            </a:r>
          </a:p>
          <a:p>
            <a:pPr lvl="2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5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99753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6558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41435A-31A6-6741-9836-9D1D47B5E93A}"/>
              </a:ext>
            </a:extLst>
          </p:cNvPr>
          <p:cNvSpPr/>
          <p:nvPr/>
        </p:nvSpPr>
        <p:spPr>
          <a:xfrm>
            <a:off x="16221075" y="3455989"/>
            <a:ext cx="6591300" cy="76977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EB81C020-9004-5C4E-B502-706520AEFF78}"/>
              </a:ext>
            </a:extLst>
          </p:cNvPr>
          <p:cNvSpPr txBox="1">
            <a:spLocks/>
          </p:cNvSpPr>
          <p:nvPr/>
        </p:nvSpPr>
        <p:spPr>
          <a:xfrm>
            <a:off x="16601665" y="3791072"/>
            <a:ext cx="8648600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Особенности использования</a:t>
            </a:r>
          </a:p>
          <a:p>
            <a:r>
              <a:rPr lang="ru-RU" sz="3200" dirty="0">
                <a:solidFill>
                  <a:schemeClr val="bg1"/>
                </a:solidFill>
              </a:rPr>
              <a:t>круговых диаграмм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3BDD3B8-8031-8A4E-9710-488A8A527F1C}"/>
              </a:ext>
            </a:extLst>
          </p:cNvPr>
          <p:cNvSpPr txBox="1">
            <a:spLocks/>
          </p:cNvSpPr>
          <p:nvPr/>
        </p:nvSpPr>
        <p:spPr>
          <a:xfrm>
            <a:off x="16613439" y="5001399"/>
            <a:ext cx="5835399" cy="61630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</a:rPr>
              <a:t>Большое количество сегментов круговой диаграммы усложняет сравнение данные между собой. 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Чем больше категорий на диаграмме, тем хуже видно маленькие сегменты.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Читаемость диаграммы падает после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5 сегментов, поэтому мы рекомендуем использовать </a:t>
            </a:r>
            <a:r>
              <a:rPr lang="ru-RU" sz="2400" b="1" dirty="0">
                <a:solidFill>
                  <a:schemeClr val="bg1"/>
                </a:solidFill>
              </a:rPr>
              <a:t>не более 5 сегментов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диаграмм небольшого размера,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 не более 8 — для крупных.</a:t>
            </a:r>
            <a:br>
              <a:rPr lang="ru-RU" sz="2400" dirty="0">
                <a:solidFill>
                  <a:schemeClr val="bg1"/>
                </a:solidFill>
              </a:rPr>
            </a:b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Круговые диаграммы не подходят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для точных сравнений данных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по категориям.</a:t>
            </a:r>
          </a:p>
        </p:txBody>
      </p: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5594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24537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54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02771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Круговая 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740043"/>
              </p:ext>
            </p:extLst>
          </p:nvPr>
        </p:nvGraphicFramePr>
        <p:xfrm>
          <a:off x="1303721" y="3440113"/>
          <a:ext cx="10993382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0830633"/>
              </p:ext>
            </p:extLst>
          </p:nvPr>
        </p:nvGraphicFramePr>
        <p:xfrm>
          <a:off x="10367963" y="5675313"/>
          <a:ext cx="7920037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1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 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49876" y="4932364"/>
            <a:ext cx="4762500" cy="5118100"/>
            <a:chOff x="18480466" y="3572960"/>
            <a:chExt cx="4762500" cy="51181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480466" y="3572960"/>
              <a:ext cx="4762500" cy="5118100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71431" y="4004868"/>
              <a:ext cx="4007998" cy="2547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в разделе </a:t>
              </a:r>
              <a:r>
                <a:rPr lang="ru-RU" sz="2200" b="1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Переходы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между слайдами поставить переход </a:t>
              </a:r>
              <a:r>
                <a:rPr lang="ru-RU" sz="2200" b="1" dirty="0" err="1">
                  <a:solidFill>
                    <a:schemeClr val="bg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  <a:sym typeface="Yandex Sans Text Regular"/>
                </a:rPr>
                <a:t>Задвигание</a:t>
              </a:r>
              <a:endParaRPr lang="ru-RU" sz="2200" b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48765" y="6520195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D7A79D7-325F-2F44-AB57-B931C7048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B24C1709-EA96-0447-9AAF-84378B23CA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278DA6B6-F285-C04B-AF5D-A456943E14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C484564E-D7BB-DD49-BC4E-B2A41759B3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781F00C-7091-2F46-9847-86C98727C48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A69A86A-A743-4D4E-96BA-DD34D7B3B55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1340D76A-2288-8C49-A0A9-F3B5091D59D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7C4C04C-8A7B-6846-B73E-CBBE8A5CDC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3F076814-FFC9-2D40-8FB1-9D7F98C63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CF9F3403-F53F-A140-A7B4-9C40C6E117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44439EE-ED8F-6242-97E1-9F6C8BC711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D0F199C8-D070-6F41-A855-63FBF1EF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6B4C4FA-EE9D-EE4F-8539-03AE09E7D6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90D3F5FD-8B8A-2449-A00F-5BDCF3F7BB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7127234-C9B1-FB43-BA2C-BE6A122C8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7665BA6-2E3D-C94F-9C4B-ED505F34B0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680D1F6-C147-E347-875C-823DA97EAA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50EC7F6-C391-B64E-B055-1D7D71F1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86FD60B-559A-5C4B-A8BB-15505ED121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02AD26AF-E58B-C641-A770-A8ACEBB8A76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B1CB460-09BE-3841-B310-283495F7BF9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377F805-8ACB-384B-B2E1-894C280C35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18651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A33-3F47-407E-A231-92FD4EAF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 времени работы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0C21E-AD94-4FE7-A9DD-7B92772CA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E88-FC9A-436E-9F66-0C1846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Асимптотика времени работы — это описание того, как изменяется время выполнения алгоритма с увеличением размера входных данных.</a:t>
                </a:r>
              </a:p>
              <a:p>
                <a:endParaRPr lang="ru-RU" dirty="0"/>
              </a:p>
              <a:p>
                <a:pPr lvl="2"/>
                <a:r>
                  <a:rPr lang="en-US" dirty="0"/>
                  <a:t>O(1) — </a:t>
                </a:r>
                <a:r>
                  <a:rPr lang="ru-RU" dirty="0"/>
                  <a:t>время работы не зависит от размера входа</a:t>
                </a:r>
                <a:r>
                  <a:rPr lang="en-US" dirty="0"/>
                  <a:t> (vector::operator[])</a:t>
                </a:r>
              </a:p>
              <a:p>
                <a:pPr lvl="2"/>
                <a:r>
                  <a:rPr lang="ru-RU" dirty="0"/>
                  <a:t>O(</a:t>
                </a:r>
                <a:r>
                  <a:rPr lang="ru-RU" dirty="0" err="1"/>
                  <a:t>log</a:t>
                </a:r>
                <a:r>
                  <a:rPr lang="ru-RU" dirty="0"/>
                  <a:t> N) — время работы растёт как логарифм N</a:t>
                </a:r>
                <a:r>
                  <a:rPr lang="en-US" dirty="0"/>
                  <a:t> (std::set::find)</a:t>
                </a:r>
              </a:p>
              <a:p>
                <a:pPr lvl="2"/>
                <a:r>
                  <a:rPr lang="ru-RU" dirty="0"/>
                  <a:t>O(N)</a:t>
                </a:r>
                <a:r>
                  <a:rPr lang="en-US" dirty="0"/>
                  <a:t> — </a:t>
                </a:r>
                <a:r>
                  <a:rPr lang="ru-RU" dirty="0"/>
                  <a:t>время работы растёт как линейная функция от </a:t>
                </a:r>
                <a:r>
                  <a:rPr lang="en-US" dirty="0"/>
                  <a:t>N (std::</a:t>
                </a:r>
                <a:r>
                  <a:rPr lang="en-US" dirty="0" err="1"/>
                  <a:t>find_if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ru-RU" dirty="0"/>
                  <a:t>O(N </a:t>
                </a:r>
                <a:r>
                  <a:rPr lang="ru-RU" dirty="0" err="1"/>
                  <a:t>log</a:t>
                </a:r>
                <a:r>
                  <a:rPr lang="ru-RU" dirty="0"/>
                  <a:t> N)</a:t>
                </a:r>
                <a:r>
                  <a:rPr lang="en-US" dirty="0"/>
                  <a:t> — std::sort</a:t>
                </a:r>
              </a:p>
              <a:p>
                <a:pPr marL="4037" lvl="2" indent="0">
                  <a:buNone/>
                </a:pPr>
                <a:endParaRPr lang="en-US" dirty="0"/>
              </a:p>
              <a:p>
                <a:pPr marL="4037" lvl="2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если существует такая константа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такое число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7" lvl="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020EF9-6C9C-4016-B7B3-BD3436E0F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6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32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7" y="8584979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86" y="6143632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56" y="8666259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3" y="6131445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83" y="357016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3" y="8666259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16" y="357016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8" y="357016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48" y="6131445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sz="3200" dirty="0"/>
              <a:t>Скопируй иконку с этого слайда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 </a:t>
            </a:r>
            <a:br>
              <a:rPr lang="ru-RU" sz="3200" dirty="0"/>
            </a:br>
            <a:r>
              <a:rPr lang="ru-RU" sz="3200" dirty="0"/>
              <a:t>и вставь её в бокс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Icon</a:t>
            </a:r>
            <a:r>
              <a:rPr lang="ru-RU" sz="3200" dirty="0"/>
              <a:t>» </a:t>
            </a:r>
            <a:br>
              <a:rPr lang="ru-RU" sz="3200" dirty="0"/>
            </a:br>
            <a:r>
              <a:rPr lang="ru-RU" sz="3200" dirty="0"/>
              <a:t>для иконки на слайде с контактами: </a:t>
            </a:r>
            <a:br>
              <a:rPr lang="en-US" sz="3200" dirty="0"/>
            </a:br>
            <a:r>
              <a:rPr lang="ru-RU" sz="3200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4739564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8032394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11342372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8025369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773219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8065059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4738372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393002" y="7431277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01670" y="491877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1391083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36306" y="6631951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71678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58884" y="6614417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00053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46545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EA6CA-5E53-5740-A828-03EE00653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62" y="8644637"/>
            <a:ext cx="1075609" cy="1075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DDBBA-0017-B942-A0EA-50137E0811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042" y="6109823"/>
            <a:ext cx="1075609" cy="1075609"/>
          </a:xfrm>
          <a:prstGeom prst="rect">
            <a:avLst/>
          </a:prstGeom>
        </p:spPr>
      </p:pic>
      <p:sp>
        <p:nvSpPr>
          <p:cNvPr id="37" name="Shape 949">
            <a:extLst>
              <a:ext uri="{FF2B5EF4-FFF2-40B4-BE49-F238E27FC236}">
                <a16:creationId xmlns:a16="http://schemas.microsoft.com/office/drawing/2014/main" id="{3BEABCC5-B5B0-8B44-9051-E6F3362F46B1}"/>
              </a:ext>
            </a:extLst>
          </p:cNvPr>
          <p:cNvSpPr txBox="1">
            <a:spLocks/>
          </p:cNvSpPr>
          <p:nvPr/>
        </p:nvSpPr>
        <p:spPr>
          <a:xfrm>
            <a:off x="11346726" y="10003183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LinkedIn</a:t>
            </a:r>
            <a:endParaRPr lang="ru-RU" sz="2400" dirty="0">
              <a:latin typeface="+mn-lt"/>
            </a:endParaRPr>
          </a:p>
        </p:txBody>
      </p:sp>
      <p:sp>
        <p:nvSpPr>
          <p:cNvPr id="39" name="Shape 949">
            <a:extLst>
              <a:ext uri="{FF2B5EF4-FFF2-40B4-BE49-F238E27FC236}">
                <a16:creationId xmlns:a16="http://schemas.microsoft.com/office/drawing/2014/main" id="{F08C34AE-AD5A-F740-91E1-44CAC23BC3FE}"/>
              </a:ext>
            </a:extLst>
          </p:cNvPr>
          <p:cNvSpPr txBox="1">
            <a:spLocks/>
          </p:cNvSpPr>
          <p:nvPr/>
        </p:nvSpPr>
        <p:spPr>
          <a:xfrm>
            <a:off x="11366096" y="7427729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Twitter</a:t>
            </a:r>
            <a:endParaRPr lang="ru-RU" sz="2400" dirty="0">
              <a:latin typeface="+mn-lt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C153186-7154-5345-8833-76D2CDCC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3" y="3574229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24334C-ECAE-40ED-81BA-926DEEFF1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-202"/>
          <a:stretch/>
        </p:blipFill>
        <p:spPr>
          <a:xfrm>
            <a:off x="1587600" y="666044"/>
            <a:ext cx="16902033" cy="1105746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72DD6-4CEB-4AD8-A1F2-5B0222C52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8218-5073-4F8A-B89B-E6DFEF6D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8"/>
            <a:ext cx="19106082" cy="5493808"/>
          </a:xfrm>
        </p:spPr>
        <p:txBody>
          <a:bodyPr/>
          <a:lstStyle/>
          <a:p>
            <a:r>
              <a:rPr lang="ru-RU" dirty="0"/>
              <a:t>Ароматизированная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99801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BA08C-20B8-4672-9080-C0494FC4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6EF56-D66A-486F-81D3-BCC58FC10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Амортизационная константа</a:t>
            </a:r>
          </a:p>
        </p:txBody>
      </p:sp>
    </p:spTree>
    <p:extLst>
      <p:ext uri="{BB962C8B-B14F-4D97-AF65-F5344CB8AC3E}">
        <p14:creationId xmlns:p14="http://schemas.microsoft.com/office/powerpoint/2010/main" val="3686846858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77549</TotalTime>
  <Words>1824</Words>
  <Application>Microsoft Office PowerPoint</Application>
  <PresentationFormat>Custom</PresentationFormat>
  <Paragraphs>371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Unicode MS</vt:lpstr>
      <vt:lpstr>Cambria Math</vt:lpstr>
      <vt:lpstr>Courier New</vt:lpstr>
      <vt:lpstr>var(--font-family--heading)</vt:lpstr>
      <vt:lpstr>Yandex Sans Text Light</vt:lpstr>
      <vt:lpstr>YS Text Light</vt:lpstr>
      <vt:lpstr>Yandex</vt:lpstr>
      <vt:lpstr>Что-то у меня тормозит: заглядываем внутрь С++ контейнеров</vt:lpstr>
      <vt:lpstr>Кто я?</vt:lpstr>
      <vt:lpstr>Зачем вам слушать мой доклад?</vt:lpstr>
      <vt:lpstr>Дефолты в C++</vt:lpstr>
      <vt:lpstr>«Наиболее эффективными» — это как?</vt:lpstr>
      <vt:lpstr>Асимптотика времени работы</vt:lpstr>
      <vt:lpstr>PowerPoint Presentation</vt:lpstr>
      <vt:lpstr>Ароматизированная константа</vt:lpstr>
      <vt:lpstr>Амортизационная константа</vt:lpstr>
      <vt:lpstr>Амортизированная константа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Добавление в конец вектора</vt:lpstr>
      <vt:lpstr>PowerPoint Presentation</vt:lpstr>
      <vt:lpstr>Устройство unordered_set</vt:lpstr>
      <vt:lpstr>Асимптотики времени работы операций</vt:lpstr>
      <vt:lpstr>Устройство unordered_set</vt:lpstr>
      <vt:lpstr>Заголовок презентации</vt:lpstr>
      <vt:lpstr>PowerPoint Presentation</vt:lpstr>
      <vt:lpstr>Заголовок слайда</vt:lpstr>
      <vt:lpstr>Заголовок слайда</vt:lpstr>
      <vt:lpstr>Стиль для оформления таблиц</vt:lpstr>
      <vt:lpstr>Оформление таблицы  с выделением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Круговая 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Круговая диаграмма, оформление  с таблицей, стиль 7</vt:lpstr>
      <vt:lpstr>Код на чёрном фоне</vt:lpstr>
      <vt:lpstr>Код на белом фоне</vt:lpstr>
      <vt:lpstr>PowerPoint Presentation</vt:lpstr>
      <vt:lpstr>PowerPoint Presentation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1803</cp:revision>
  <dcterms:created xsi:type="dcterms:W3CDTF">2014-09-09T08:22:07Z</dcterms:created>
  <dcterms:modified xsi:type="dcterms:W3CDTF">2023-05-13T14:07:17Z</dcterms:modified>
  <cp:category>presentation technology</cp:category>
</cp:coreProperties>
</file>